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78" r:id="rId4"/>
    <p:sldId id="285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dukt Extralight"/>
        <a:ea typeface="Produkt Extralight"/>
        <a:cs typeface="Produkt Extralight"/>
        <a:sym typeface="Produkt Extralight"/>
      </a:defRPr>
    </a:lvl1pPr>
    <a:lvl2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dukt Extralight"/>
        <a:ea typeface="Produkt Extralight"/>
        <a:cs typeface="Produkt Extralight"/>
        <a:sym typeface="Produkt Extralight"/>
      </a:defRPr>
    </a:lvl2pPr>
    <a:lvl3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dukt Extralight"/>
        <a:ea typeface="Produkt Extralight"/>
        <a:cs typeface="Produkt Extralight"/>
        <a:sym typeface="Produkt Extralight"/>
      </a:defRPr>
    </a:lvl3pPr>
    <a:lvl4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dukt Extralight"/>
        <a:ea typeface="Produkt Extralight"/>
        <a:cs typeface="Produkt Extralight"/>
        <a:sym typeface="Produkt Extralight"/>
      </a:defRPr>
    </a:lvl4pPr>
    <a:lvl5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dukt Extralight"/>
        <a:ea typeface="Produkt Extralight"/>
        <a:cs typeface="Produkt Extralight"/>
        <a:sym typeface="Produkt Extralight"/>
      </a:defRPr>
    </a:lvl5pPr>
    <a:lvl6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dukt Extralight"/>
        <a:ea typeface="Produkt Extralight"/>
        <a:cs typeface="Produkt Extralight"/>
        <a:sym typeface="Produkt Extralight"/>
      </a:defRPr>
    </a:lvl6pPr>
    <a:lvl7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dukt Extralight"/>
        <a:ea typeface="Produkt Extralight"/>
        <a:cs typeface="Produkt Extralight"/>
        <a:sym typeface="Produkt Extralight"/>
      </a:defRPr>
    </a:lvl7pPr>
    <a:lvl8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dukt Extralight"/>
        <a:ea typeface="Produkt Extralight"/>
        <a:cs typeface="Produkt Extralight"/>
        <a:sym typeface="Produkt Extralight"/>
      </a:defRPr>
    </a:lvl8pPr>
    <a:lvl9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dukt Extralight"/>
        <a:ea typeface="Produkt Extralight"/>
        <a:cs typeface="Produkt Extralight"/>
        <a:sym typeface="Produkt Extralight"/>
      </a:defRPr>
    </a:lvl9pPr>
  </p:defaultTextStyle>
  <p:extLst>
    <p:ext uri="{EFAFB233-063F-42B5-8137-9DF3F51BA10A}">
      <p15:sldGuideLst xmlns:p15="http://schemas.microsoft.com/office/powerpoint/2012/main">
        <p15:guide id="1" pos="672" userDrawn="1">
          <p15:clr>
            <a:srgbClr val="A4A3A4"/>
          </p15:clr>
        </p15:guide>
        <p15:guide id="2" orient="horz" pos="1031" userDrawn="1">
          <p15:clr>
            <a:srgbClr val="A4A3A4"/>
          </p15:clr>
        </p15:guide>
        <p15:guide id="3" orient="horz" pos="18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E2E6"/>
          </a:solidFill>
        </a:fill>
      </a:tcStyle>
    </a:wholeTbl>
    <a:band2H>
      <a:tcTxStyle/>
      <a:tcStyle>
        <a:tcBdr/>
        <a:fill>
          <a:solidFill>
            <a:srgbClr val="EFF1F3"/>
          </a:solidFill>
        </a:fill>
      </a:tcStyle>
    </a:band2H>
    <a:firstCol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E6E0"/>
          </a:solidFill>
        </a:fill>
      </a:tcStyle>
    </a:wholeTbl>
    <a:band2H>
      <a:tcTxStyle/>
      <a:tcStyle>
        <a:tcBdr/>
        <a:fill>
          <a:solidFill>
            <a:srgbClr val="EEF3F0"/>
          </a:solidFill>
        </a:fill>
      </a:tcStyle>
    </a:band2H>
    <a:firstCol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DCE4"/>
          </a:solidFill>
        </a:fill>
      </a:tcStyle>
    </a:wholeTbl>
    <a:band2H>
      <a:tcTxStyle/>
      <a:tcStyle>
        <a:tcBdr/>
        <a:fill>
          <a:solidFill>
            <a:srgbClr val="F3EEF2"/>
          </a:solidFill>
        </a:fill>
      </a:tcStyle>
    </a:band2H>
    <a:firstCol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dukt Extralight"/>
          <a:ea typeface="Produkt Extralight"/>
          <a:cs typeface="Produkt Extralight"/>
        </a:font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0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lastRow>
    <a:firstRow>
      <a:tcTxStyle b="on" i="off">
        <a:font>
          <a:latin typeface="Produkt Extralight"/>
          <a:ea typeface="Produkt Extralight"/>
          <a:cs typeface="Produkt Ex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78"/>
      </p:cViewPr>
      <p:guideLst>
        <p:guide pos="672"/>
        <p:guide orient="horz" pos="1031"/>
        <p:guide orient="horz" pos="18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2268950"/>
            <a:ext cx="21971000" cy="660402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825500">
              <a:spcBef>
                <a:spcPts val="0"/>
              </a:spcBef>
              <a:buSzTx/>
              <a:buNone/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1pPr>
            <a:lvl2pPr marL="834389" indent="-377189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2pPr>
            <a:lvl3pPr marL="1291589" indent="-377189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3pPr>
            <a:lvl4pPr marL="1748789" indent="-377189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4pPr>
            <a:lvl5pPr marL="2205989" indent="-377189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</a:lstStyle>
          <a:p>
            <a:r>
              <a:t>Presentation Subtitle</a:t>
            </a:r>
          </a:p>
        </p:txBody>
      </p:sp>
      <p:sp>
        <p:nvSpPr>
          <p:cNvPr id="13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2616200"/>
            <a:ext cx="21971005" cy="4648200"/>
          </a:xfrm>
          <a:prstGeom prst="rect">
            <a:avLst/>
          </a:prstGeom>
        </p:spPr>
        <p:txBody>
          <a:bodyPr anchor="b"/>
          <a:lstStyle>
            <a:lvl1pPr defTabSz="355600">
              <a:defRPr sz="12000" spc="-119"/>
            </a:lvl1pPr>
          </a:lstStyle>
          <a:p>
            <a:r>
              <a:t>Presentation 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8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0"/>
              </a:spcBef>
              <a:buSzTx/>
              <a:buNone/>
              <a:defRPr sz="5000"/>
            </a:lvl1pPr>
          </a:lstStyle>
          <a:p>
            <a:r>
              <a:t>Agenda Topics</a:t>
            </a:r>
          </a:p>
        </p:txBody>
      </p:sp>
      <p:sp>
        <p:nvSpPr>
          <p:cNvPr id="99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191000"/>
            <a:ext cx="21971000" cy="40894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12000" spc="-119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12000" spc="-119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12000" spc="-119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12000" spc="-119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12000" spc="-119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206500"/>
            <a:ext cx="21971000" cy="7353300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35000" spc="-175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35000" spc="-175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35000" spc="-175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35000" spc="-175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z="35000" spc="-175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128000"/>
            <a:ext cx="21971000" cy="10795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spc="-99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461000" y="9563100"/>
            <a:ext cx="13728700" cy="6985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1pPr>
            <a:lvl2pPr marL="868679" indent="-411479" defTabSz="825500">
              <a:spcBef>
                <a:spcPts val="0"/>
              </a:spcBef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2pPr>
            <a:lvl3pPr marL="1325879" indent="-411479" defTabSz="825500">
              <a:spcBef>
                <a:spcPts val="0"/>
              </a:spcBef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3pPr>
            <a:lvl4pPr marL="1783079" indent="-411479" defTabSz="825500">
              <a:spcBef>
                <a:spcPts val="0"/>
              </a:spcBef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4pPr>
            <a:lvl5pPr marL="2240279" indent="-411479" defTabSz="825500">
              <a:spcBef>
                <a:spcPts val="0"/>
              </a:spcBef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5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5194300" y="4165600"/>
            <a:ext cx="13995400" cy="4432300"/>
          </a:xfrm>
          <a:prstGeom prst="rect">
            <a:avLst/>
          </a:prstGeom>
        </p:spPr>
        <p:txBody>
          <a:bodyPr anchor="b"/>
          <a:lstStyle/>
          <a:p>
            <a:pPr marL="0" lvl="4" indent="1493520" defTabSz="1463040">
              <a:lnSpc>
                <a:spcPct val="90000"/>
              </a:lnSpc>
              <a:spcBef>
                <a:spcPts val="0"/>
              </a:spcBef>
              <a:buSzTx/>
              <a:buNone/>
              <a:defRPr sz="5580" spc="-55">
                <a:latin typeface="Produkt Extralight"/>
                <a:ea typeface="Produkt Extralight"/>
                <a:cs typeface="Produkt Extralight"/>
                <a:sym typeface="Produkt Extralight"/>
              </a:defRPr>
            </a:pPr>
            <a:r>
              <a:t>“Notable Quote”
</a:t>
            </a:r>
          </a:p>
        </p:txBody>
      </p:sp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lose-up of a curved, white, layered pattern"/>
          <p:cNvSpPr>
            <a:spLocks noGrp="1"/>
          </p:cNvSpPr>
          <p:nvPr>
            <p:ph type="pic" sz="quarter" idx="21"/>
          </p:nvPr>
        </p:nvSpPr>
        <p:spPr>
          <a:xfrm>
            <a:off x="1257300" y="3213100"/>
            <a:ext cx="7289800" cy="7289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4" name="Close-up of a layered pattern of grey stone"/>
          <p:cNvSpPr>
            <a:spLocks noGrp="1"/>
          </p:cNvSpPr>
          <p:nvPr>
            <p:ph type="pic" sz="quarter" idx="22"/>
          </p:nvPr>
        </p:nvSpPr>
        <p:spPr>
          <a:xfrm>
            <a:off x="7353300" y="3632200"/>
            <a:ext cx="9677400" cy="6451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Close-up of a white ribbed pattern"/>
          <p:cNvSpPr>
            <a:spLocks noGrp="1"/>
          </p:cNvSpPr>
          <p:nvPr>
            <p:ph type="pic" sz="quarter" idx="23"/>
          </p:nvPr>
        </p:nvSpPr>
        <p:spPr>
          <a:xfrm>
            <a:off x="14621932" y="3632200"/>
            <a:ext cx="9677402" cy="64572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Angular, futuristic, white corridor with shadows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lose-up of a curved, white, layered pattern"/>
          <p:cNvSpPr>
            <a:spLocks noGrp="1"/>
          </p:cNvSpPr>
          <p:nvPr>
            <p:ph type="pic" idx="21"/>
          </p:nvPr>
        </p:nvSpPr>
        <p:spPr>
          <a:xfrm>
            <a:off x="11569700" y="0"/>
            <a:ext cx="13716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3335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150100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lose-up of the edge of white curved stone"/>
          <p:cNvSpPr>
            <a:spLocks noGrp="1"/>
          </p:cNvSpPr>
          <p:nvPr>
            <p:ph type="pic" idx="21"/>
          </p:nvPr>
        </p:nvSpPr>
        <p:spPr>
          <a:xfrm>
            <a:off x="12382500" y="-1206500"/>
            <a:ext cx="12103100" cy="1614031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52" name="Body Level One…"/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</p:txBody>
      </p:sp>
      <p:sp>
        <p:nvSpPr>
          <p:cNvPr id="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</p:txBody>
      </p:sp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39116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z="12000" spc="-119"/>
            </a:lvl1pPr>
          </a:lstStyle>
          <a:p>
            <a:r>
              <a:t>Section 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58499" y="12532361"/>
            <a:ext cx="388621" cy="35559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spcBef>
                <a:spcPts val="0"/>
              </a:spcBef>
              <a:defRPr sz="2000">
                <a:solidFill>
                  <a:srgbClr val="535860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1pPr>
      <a:lvl2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2pPr>
      <a:lvl3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3pPr>
      <a:lvl4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4pPr>
      <a:lvl5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5pPr>
      <a:lvl6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6pPr>
      <a:lvl7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7pPr>
      <a:lvl8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8pPr>
      <a:lvl9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9pPr>
    </p:titleStyle>
    <p:bodyStyle>
      <a:lvl1pPr marL="457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1pPr>
      <a:lvl2pPr marL="914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2pPr>
      <a:lvl3pPr marL="1371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3pPr>
      <a:lvl4pPr marL="1828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4pPr>
      <a:lvl5pPr marL="22860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5pPr>
      <a:lvl6pPr marL="2743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6pPr>
      <a:lvl7pPr marL="3200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7pPr>
      <a:lvl8pPr marL="3657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8pPr>
      <a:lvl9pPr marL="4114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181" y="5948649"/>
            <a:ext cx="17612882" cy="7773704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Заголовок презентации"/>
          <p:cNvSpPr txBox="1"/>
          <p:nvPr/>
        </p:nvSpPr>
        <p:spPr>
          <a:xfrm>
            <a:off x="1067626" y="5064369"/>
            <a:ext cx="22468616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457200">
              <a:spcBef>
                <a:spcPts val="1200"/>
              </a:spcBef>
              <a:defRPr sz="4800" b="1" spc="-5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/>
          </a:p>
        </p:txBody>
      </p:sp>
      <p:pic>
        <p:nvPicPr>
          <p:cNvPr id="167" name="Logo.svg" descr="Logo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40" y="835050"/>
            <a:ext cx="6192193" cy="2455480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71DE5E-2956-4F8E-87A6-13BA2B030DBD}"/>
              </a:ext>
            </a:extLst>
          </p:cNvPr>
          <p:cNvSpPr txBox="1"/>
          <p:nvPr/>
        </p:nvSpPr>
        <p:spPr>
          <a:xfrm>
            <a:off x="967069" y="3597301"/>
            <a:ext cx="20102231" cy="2308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4800" b="1" dirty="0">
                <a:solidFill>
                  <a:schemeClr val="tx1">
                    <a:lumMod val="50000"/>
                  </a:schemeClr>
                </a:solidFill>
                <a:latin typeface="ALS Sirius Bold" pitchFamily="50" charset="0"/>
              </a:rPr>
              <a:t>Оказание услуг по проведению спортивно-тренировочных мероприятий на базе </a:t>
            </a:r>
          </a:p>
          <a:p>
            <a:pPr>
              <a:spcBef>
                <a:spcPts val="0"/>
              </a:spcBef>
            </a:pPr>
            <a:r>
              <a:rPr lang="ru-RU" sz="4800" b="1" dirty="0">
                <a:solidFill>
                  <a:schemeClr val="tx1">
                    <a:lumMod val="50000"/>
                  </a:schemeClr>
                </a:solidFill>
                <a:latin typeface="ALS Sirius Bold" pitchFamily="50" charset="0"/>
              </a:rPr>
              <a:t>ФГАОУ ВО «МГТУ «СТАНКИН»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6E68DB-3BD5-49BA-B517-5B5A2FFB1D18}"/>
              </a:ext>
            </a:extLst>
          </p:cNvPr>
          <p:cNvSpPr txBox="1"/>
          <p:nvPr/>
        </p:nvSpPr>
        <p:spPr>
          <a:xfrm>
            <a:off x="967069" y="5987698"/>
            <a:ext cx="17320187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ALS Sirius" pitchFamily="50" charset="0"/>
              </a:rPr>
              <a:t>Адреса: Москва, </a:t>
            </a:r>
            <a:r>
              <a:rPr lang="ru-RU" sz="2800" dirty="0" err="1">
                <a:solidFill>
                  <a:schemeClr val="tx1">
                    <a:lumMod val="50000"/>
                  </a:schemeClr>
                </a:solidFill>
                <a:latin typeface="ALS Sirius" pitchFamily="50" charset="0"/>
              </a:rPr>
              <a:t>Вадковский</a:t>
            </a: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ALS Sirius" pitchFamily="50" charset="0"/>
              </a:rPr>
              <a:t> пер., 1</a:t>
            </a: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ALS Sirius" pitchFamily="50" charset="0"/>
              </a:rPr>
              <a:t>                 Москва, ш. Фрезер, 10</a:t>
            </a:r>
          </a:p>
          <a:p>
            <a:pPr>
              <a:spcBef>
                <a:spcPts val="0"/>
              </a:spcBef>
            </a:pPr>
            <a:endParaRPr lang="ru-RU" sz="2800" dirty="0">
              <a:solidFill>
                <a:schemeClr val="tx1">
                  <a:lumMod val="50000"/>
                </a:schemeClr>
              </a:solidFill>
              <a:latin typeface="ALS Sirius" pitchFamily="50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Заголовок презентации"/>
          <p:cNvSpPr txBox="1"/>
          <p:nvPr/>
        </p:nvSpPr>
        <p:spPr>
          <a:xfrm>
            <a:off x="983764" y="757954"/>
            <a:ext cx="16560752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defTabSz="457200">
              <a:spcBef>
                <a:spcPts val="1200"/>
              </a:spcBef>
              <a:defRPr sz="4800" b="1" spc="-52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/>
          </a:p>
        </p:txBody>
      </p:sp>
      <p:sp>
        <p:nvSpPr>
          <p:cNvPr id="170" name="Заголовок презентации"/>
          <p:cNvSpPr txBox="1"/>
          <p:nvPr/>
        </p:nvSpPr>
        <p:spPr>
          <a:xfrm>
            <a:off x="983764" y="2886552"/>
            <a:ext cx="10254338" cy="2180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ct val="150000"/>
              </a:lnSpc>
              <a:spcBef>
                <a:spcPts val="1200"/>
              </a:spcBef>
              <a:buSzPct val="100000"/>
              <a:defRPr sz="2000" spc="-5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600" b="1" dirty="0">
                <a:latin typeface="ALS Sirius Medium" pitchFamily="50" charset="0"/>
              </a:rPr>
              <a:t>Площадь</a:t>
            </a:r>
            <a:r>
              <a:rPr lang="ru-RU" sz="3600" dirty="0">
                <a:latin typeface="ALS Sirius Medium" pitchFamily="50" charset="0"/>
              </a:rPr>
              <a:t>: 440,6 м</a:t>
            </a:r>
            <a:r>
              <a:rPr lang="ru-RU" sz="3600" baseline="30000" dirty="0">
                <a:latin typeface="ALS Sirius Medium" pitchFamily="50" charset="0"/>
              </a:rPr>
              <a:t>2</a:t>
            </a:r>
          </a:p>
          <a:p>
            <a:pPr defTabSz="457200">
              <a:lnSpc>
                <a:spcPct val="150000"/>
              </a:lnSpc>
              <a:spcBef>
                <a:spcPts val="1200"/>
              </a:spcBef>
              <a:buSzPct val="100000"/>
              <a:defRPr sz="2000" spc="-5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5400" b="1" dirty="0"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71" name="Номер слайда 2"/>
          <p:cNvSpPr txBox="1">
            <a:spLocks noGrp="1"/>
          </p:cNvSpPr>
          <p:nvPr>
            <p:ph type="sldNum" sz="quarter" idx="2"/>
          </p:nvPr>
        </p:nvSpPr>
        <p:spPr>
          <a:xfrm>
            <a:off x="23705682" y="12527138"/>
            <a:ext cx="241438" cy="3608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2</a:t>
            </a:fld>
            <a:endParaRPr/>
          </a:p>
        </p:txBody>
      </p:sp>
      <p:pic>
        <p:nvPicPr>
          <p:cNvPr id="172" name="Logo.svg" descr="Logo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4278" y="898053"/>
            <a:ext cx="3536338" cy="140231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E23AF8-2549-4000-A1DF-E99997B97493}"/>
              </a:ext>
            </a:extLst>
          </p:cNvPr>
          <p:cNvSpPr txBox="1"/>
          <p:nvPr/>
        </p:nvSpPr>
        <p:spPr>
          <a:xfrm>
            <a:off x="983764" y="1092386"/>
            <a:ext cx="11726396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tx1">
                    <a:lumMod val="50000"/>
                  </a:schemeClr>
                </a:solidFill>
                <a:latin typeface="ALS Sirius Bold" pitchFamily="2" charset="0"/>
              </a:rPr>
              <a:t>Спортивный зал главного учебного корпуса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544EAF-7D6A-483B-A220-ADF02E1121C0}"/>
              </a:ext>
            </a:extLst>
          </p:cNvPr>
          <p:cNvSpPr txBox="1"/>
          <p:nvPr/>
        </p:nvSpPr>
        <p:spPr>
          <a:xfrm>
            <a:off x="881547" y="6180373"/>
            <a:ext cx="98659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Игровая разметка для баскетбола, волейбола, бадминтона 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>
                  <a:lumMod val="50000"/>
                </a:schemeClr>
              </a:solidFill>
              <a:latin typeface="ALS Sirius" pitchFamily="2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Игровые столы для настольного тенниса, бадминтона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>
                  <a:lumMod val="50000"/>
                </a:schemeClr>
              </a:solidFill>
              <a:latin typeface="ALS Sirius" pitchFamily="2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Раздевалки, душевые, уборные и специализированные зоны хранения инвентаря</a:t>
            </a:r>
            <a:endParaRPr lang="ru-RU" sz="3200" dirty="0">
              <a:solidFill>
                <a:schemeClr val="tx1">
                  <a:lumMod val="50000"/>
                </a:schemeClr>
              </a:solidFill>
              <a:highlight>
                <a:srgbClr val="FFFF00"/>
              </a:highlight>
              <a:latin typeface="ALS Siriu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C15617-C0D1-4787-BC64-A05329372110}"/>
              </a:ext>
            </a:extLst>
          </p:cNvPr>
          <p:cNvSpPr txBox="1"/>
          <p:nvPr/>
        </p:nvSpPr>
        <p:spPr>
          <a:xfrm>
            <a:off x="955326" y="3703810"/>
            <a:ext cx="13376136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Универсальный спортивный зал, обеспечивающий условия для проведения тренировочных занятий, культурно-оздоровительных и спортивных мероприятий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F59E5F-B913-44F2-8DCA-8E04D55CFFEB}"/>
              </a:ext>
            </a:extLst>
          </p:cNvPr>
          <p:cNvSpPr txBox="1"/>
          <p:nvPr/>
        </p:nvSpPr>
        <p:spPr>
          <a:xfrm>
            <a:off x="881547" y="5392188"/>
            <a:ext cx="616906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tx1">
                    <a:lumMod val="50000"/>
                  </a:schemeClr>
                </a:solidFill>
                <a:latin typeface="ALS Sirius Medium" pitchFamily="50" charset="0"/>
              </a:rPr>
              <a:t>Оснащение: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2CDEE77-7039-4F73-8889-B2DEBEE52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0890" y="2886552"/>
            <a:ext cx="8030178" cy="4516975"/>
          </a:xfrm>
          <a:prstGeom prst="round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73970CD-763F-4086-B851-7B6BE9886C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0890" y="7989711"/>
            <a:ext cx="8030178" cy="4516975"/>
          </a:xfrm>
          <a:prstGeom prst="round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Заголовок презентации"/>
          <p:cNvSpPr txBox="1"/>
          <p:nvPr/>
        </p:nvSpPr>
        <p:spPr>
          <a:xfrm>
            <a:off x="983764" y="757954"/>
            <a:ext cx="16560752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defTabSz="457200">
              <a:spcBef>
                <a:spcPts val="1200"/>
              </a:spcBef>
              <a:defRPr sz="4800" b="1" spc="-52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/>
          </a:p>
        </p:txBody>
      </p:sp>
      <p:sp>
        <p:nvSpPr>
          <p:cNvPr id="170" name="Заголовок презентации"/>
          <p:cNvSpPr txBox="1"/>
          <p:nvPr/>
        </p:nvSpPr>
        <p:spPr>
          <a:xfrm>
            <a:off x="983764" y="2929868"/>
            <a:ext cx="10254338" cy="1529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ct val="150000"/>
              </a:lnSpc>
              <a:spcBef>
                <a:spcPts val="1200"/>
              </a:spcBef>
              <a:buSzPct val="100000"/>
              <a:defRPr sz="2000" spc="-5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600" b="1" dirty="0">
                <a:latin typeface="ALS Sirius Medium" pitchFamily="50" charset="0"/>
              </a:rPr>
              <a:t>Площадь</a:t>
            </a:r>
            <a:r>
              <a:rPr lang="ru-RU" sz="3600" dirty="0">
                <a:latin typeface="ALS Sirius Medium" pitchFamily="50" charset="0"/>
              </a:rPr>
              <a:t>: 524,1 м</a:t>
            </a:r>
            <a:r>
              <a:rPr lang="ru-RU" sz="3600" baseline="30000" dirty="0">
                <a:latin typeface="ALS Sirius Medium" pitchFamily="50" charset="0"/>
              </a:rPr>
              <a:t>2</a:t>
            </a:r>
          </a:p>
          <a:p>
            <a:pPr defTabSz="457200">
              <a:lnSpc>
                <a:spcPct val="150000"/>
              </a:lnSpc>
              <a:spcBef>
                <a:spcPts val="1200"/>
              </a:spcBef>
              <a:buSzPct val="100000"/>
              <a:defRPr sz="2000" spc="-5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ru-RU" sz="3200" baseline="30000" dirty="0">
              <a:latin typeface="ALS Sirius Medium" pitchFamily="50" charset="0"/>
            </a:endParaRPr>
          </a:p>
        </p:txBody>
      </p:sp>
      <p:sp>
        <p:nvSpPr>
          <p:cNvPr id="171" name="Номер слайда 2"/>
          <p:cNvSpPr txBox="1">
            <a:spLocks noGrp="1"/>
          </p:cNvSpPr>
          <p:nvPr>
            <p:ph type="sldNum" sz="quarter" idx="2"/>
          </p:nvPr>
        </p:nvSpPr>
        <p:spPr>
          <a:xfrm>
            <a:off x="23705682" y="12527138"/>
            <a:ext cx="241438" cy="36082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172" name="Logo.svg" descr="Logo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4278" y="898053"/>
            <a:ext cx="3536338" cy="140231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E23AF8-2549-4000-A1DF-E99997B97493}"/>
              </a:ext>
            </a:extLst>
          </p:cNvPr>
          <p:cNvSpPr txBox="1"/>
          <p:nvPr/>
        </p:nvSpPr>
        <p:spPr>
          <a:xfrm>
            <a:off x="983764" y="1092386"/>
            <a:ext cx="12190574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ALS Sirius Bold" pitchFamily="2" charset="0"/>
              </a:rPr>
              <a:t>Спортивный зал Фрезер 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ALS Sirius Bold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544EAF-7D6A-483B-A220-ADF02E1121C0}"/>
              </a:ext>
            </a:extLst>
          </p:cNvPr>
          <p:cNvSpPr txBox="1"/>
          <p:nvPr/>
        </p:nvSpPr>
        <p:spPr>
          <a:xfrm>
            <a:off x="892657" y="6473139"/>
            <a:ext cx="112993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Игровое пространство с разметкой для баскетбола, волейбола, мини-футбола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>
                  <a:lumMod val="50000"/>
                </a:schemeClr>
              </a:solidFill>
              <a:latin typeface="ALS Sirius" pitchFamily="2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Оборудование и инвентарь для соревнований и интенсивных командных тренировок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>
                  <a:lumMod val="50000"/>
                </a:schemeClr>
              </a:solidFill>
              <a:latin typeface="ALS Sirius" pitchFamily="2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Просторные раздевалки с душевыми и уборными, а также выделенные помещения</a:t>
            </a:r>
            <a:r>
              <a:rPr lang="ru-RU" sz="3200" b="1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 </a:t>
            </a: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для хранения инвентаря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LS Siriu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C15617-C0D1-4787-BC64-A05329372110}"/>
              </a:ext>
            </a:extLst>
          </p:cNvPr>
          <p:cNvSpPr txBox="1"/>
          <p:nvPr/>
        </p:nvSpPr>
        <p:spPr>
          <a:xfrm>
            <a:off x="983764" y="3814535"/>
            <a:ext cx="12190574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Универсальный спортивный зал, предназначенный для проведения </a:t>
            </a:r>
            <a:r>
              <a:rPr lang="ru-RU" sz="3200" dirty="0" err="1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многоформатных</a:t>
            </a: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LS Sirius" pitchFamily="2" charset="0"/>
              </a:rPr>
              <a:t> спортивных мероприятий: от регулярных командных тренировок до соревнований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F59E5F-B913-44F2-8DCA-8E04D55CFFEB}"/>
              </a:ext>
            </a:extLst>
          </p:cNvPr>
          <p:cNvSpPr txBox="1"/>
          <p:nvPr/>
        </p:nvSpPr>
        <p:spPr>
          <a:xfrm>
            <a:off x="983764" y="5633158"/>
            <a:ext cx="616906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tx1">
                    <a:lumMod val="50000"/>
                  </a:schemeClr>
                </a:solidFill>
                <a:latin typeface="ALS Sirius Medium" pitchFamily="50" charset="0"/>
              </a:rPr>
              <a:t>Оснащение: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DC86E86-5F9D-4144-98D8-7C3E508AFA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1"/>
          <a:stretch/>
        </p:blipFill>
        <p:spPr>
          <a:xfrm>
            <a:off x="14807688" y="3052960"/>
            <a:ext cx="8152932" cy="4235593"/>
          </a:xfrm>
          <a:prstGeom prst="round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DDB1E0-6ADF-4B33-9845-C82F51C73B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7688" y="8041145"/>
            <a:ext cx="8037978" cy="41847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1277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Заголовок презентации"/>
          <p:cNvSpPr txBox="1"/>
          <p:nvPr/>
        </p:nvSpPr>
        <p:spPr>
          <a:xfrm>
            <a:off x="1067626" y="5064369"/>
            <a:ext cx="22468616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defTabSz="457200">
              <a:spcBef>
                <a:spcPts val="1200"/>
              </a:spcBef>
              <a:defRPr sz="4800" b="1" spc="-5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/>
          </a:p>
        </p:txBody>
      </p:sp>
      <p:pic>
        <p:nvPicPr>
          <p:cNvPr id="167" name="Logo.svg" descr="Logo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40" y="835050"/>
            <a:ext cx="6192193" cy="2455480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71DE5E-2956-4F8E-87A6-13BA2B030DBD}"/>
              </a:ext>
            </a:extLst>
          </p:cNvPr>
          <p:cNvSpPr txBox="1"/>
          <p:nvPr/>
        </p:nvSpPr>
        <p:spPr>
          <a:xfrm>
            <a:off x="975616" y="4842480"/>
            <a:ext cx="17320187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3600" dirty="0">
                <a:solidFill>
                  <a:schemeClr val="tx1">
                    <a:lumMod val="50000"/>
                  </a:schemeClr>
                </a:solidFill>
                <a:latin typeface="ALS Sirius Bold" panose="00000800000000000000" pitchFamily="50" charset="0"/>
              </a:rPr>
              <a:t>Контактное лицо: </a:t>
            </a:r>
            <a:r>
              <a:rPr lang="ru-RU" sz="3600" dirty="0">
                <a:solidFill>
                  <a:schemeClr val="tx1">
                    <a:lumMod val="50000"/>
                  </a:schemeClr>
                </a:solidFill>
                <a:latin typeface="ALS Sirius" pitchFamily="50" charset="0"/>
              </a:rPr>
              <a:t>Шевяков Владимир Михайлович</a:t>
            </a:r>
          </a:p>
          <a:p>
            <a:pPr>
              <a:spcBef>
                <a:spcPts val="0"/>
              </a:spcBef>
            </a:pPr>
            <a:r>
              <a:rPr lang="ru-RU" sz="3600" dirty="0">
                <a:solidFill>
                  <a:schemeClr val="tx1">
                    <a:lumMod val="50000"/>
                  </a:schemeClr>
                </a:solidFill>
                <a:latin typeface="ALS Sirius Bold" panose="00000800000000000000" pitchFamily="50" charset="0"/>
              </a:rPr>
              <a:t>Электронная почта: 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LS Sirius" panose="00000500000000000000" pitchFamily="50" charset="0"/>
              </a:rPr>
              <a:t>v.shevyakov@stankin.ru</a:t>
            </a:r>
            <a:endParaRPr lang="ru-RU" sz="3600" dirty="0">
              <a:solidFill>
                <a:schemeClr val="tx1">
                  <a:lumMod val="50000"/>
                </a:schemeClr>
              </a:solidFill>
              <a:latin typeface="ALS Sirius" panose="00000500000000000000" pitchFamily="50" charset="0"/>
            </a:endParaRPr>
          </a:p>
          <a:p>
            <a:pPr>
              <a:spcBef>
                <a:spcPts val="0"/>
              </a:spcBef>
            </a:pPr>
            <a:r>
              <a:rPr lang="ru-RU" sz="3600" dirty="0">
                <a:solidFill>
                  <a:schemeClr val="tx1">
                    <a:lumMod val="50000"/>
                  </a:schemeClr>
                </a:solidFill>
                <a:latin typeface="ALS Sirius Bold" panose="00000800000000000000" pitchFamily="50" charset="0"/>
              </a:rPr>
              <a:t>Контактный телефон: </a:t>
            </a:r>
            <a:r>
              <a:rPr lang="ru-RU" sz="3600" dirty="0">
                <a:solidFill>
                  <a:schemeClr val="tx1">
                    <a:lumMod val="50000"/>
                  </a:schemeClr>
                </a:solidFill>
                <a:latin typeface="ALS Sirius" panose="00000500000000000000" pitchFamily="50" charset="0"/>
              </a:rPr>
              <a:t>8-985-181-57-51 (4-87)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23CC92-92F2-46DC-BBA0-9401E47EDF8A}"/>
              </a:ext>
            </a:extLst>
          </p:cNvPr>
          <p:cNvSpPr txBox="1"/>
          <p:nvPr/>
        </p:nvSpPr>
        <p:spPr>
          <a:xfrm>
            <a:off x="1066800" y="3823507"/>
            <a:ext cx="12190574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4000" dirty="0">
                <a:solidFill>
                  <a:schemeClr val="tx1">
                    <a:lumMod val="50000"/>
                  </a:schemeClr>
                </a:solidFill>
                <a:latin typeface="ALS Sirius Bold" panose="00000800000000000000" pitchFamily="50" charset="0"/>
              </a:rPr>
              <a:t>Информация для связи:</a:t>
            </a:r>
          </a:p>
        </p:txBody>
      </p:sp>
      <p:pic>
        <p:nvPicPr>
          <p:cNvPr id="10" name="pasted-movie.png" descr="pasted-movie.png">
            <a:extLst>
              <a:ext uri="{FF2B5EF4-FFF2-40B4-BE49-F238E27FC236}">
                <a16:creationId xmlns:a16="http://schemas.microsoft.com/office/drawing/2014/main" id="{6EC9AE28-F979-4888-9144-5D780C8BA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1791" y="6657749"/>
            <a:ext cx="16006271" cy="70646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1428169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38_MinimalistLight">
  <a:themeElements>
    <a:clrScheme name="38_MinimalistLight">
      <a:dk1>
        <a:srgbClr val="53585F"/>
      </a:dk1>
      <a:lt1>
        <a:srgbClr val="FFFFFF"/>
      </a:lt1>
      <a:dk2>
        <a:srgbClr val="A7A7A7"/>
      </a:dk2>
      <a:lt2>
        <a:srgbClr val="535353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Produkt Extralight"/>
            <a:ea typeface="Produkt Extralight"/>
            <a:cs typeface="Produkt Extralight"/>
            <a:sym typeface="Produkt Ex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Produkt Extralight"/>
            <a:ea typeface="Produkt Extralight"/>
            <a:cs typeface="Produkt Extralight"/>
            <a:sym typeface="Produkt Ex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8_MinimalistLight">
  <a:themeElements>
    <a:clrScheme name="38_Minimalist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Produkt Extralight"/>
            <a:ea typeface="Produkt Extralight"/>
            <a:cs typeface="Produkt Extralight"/>
            <a:sym typeface="Produkt Ex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Produkt Extralight"/>
            <a:ea typeface="Produkt Extralight"/>
            <a:cs typeface="Produkt Extralight"/>
            <a:sym typeface="Produkt Ex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170</Words>
  <Application>Microsoft Office PowerPoint</Application>
  <PresentationFormat>Произвольный</PresentationFormat>
  <Paragraphs>28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4" baseType="lpstr">
      <vt:lpstr>ALS Sirius</vt:lpstr>
      <vt:lpstr>ALS Sirius Bold</vt:lpstr>
      <vt:lpstr>ALS Sirius Medium</vt:lpstr>
      <vt:lpstr>Arial</vt:lpstr>
      <vt:lpstr>Graphik</vt:lpstr>
      <vt:lpstr>Graphik Light</vt:lpstr>
      <vt:lpstr>Helvetica Neue</vt:lpstr>
      <vt:lpstr>Produkt Extralight</vt:lpstr>
      <vt:lpstr>Produkt Light</vt:lpstr>
      <vt:lpstr>38_MinimalistLight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Вдовинская Кристина Михайловна</dc:creator>
  <cp:lastModifiedBy>Вдовинская Кристина Михайловна</cp:lastModifiedBy>
  <cp:revision>31</cp:revision>
  <dcterms:modified xsi:type="dcterms:W3CDTF">2026-07-09T06:54:36Z</dcterms:modified>
</cp:coreProperties>
</file>